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9" r:id="rId4"/>
    <p:sldId id="271" r:id="rId5"/>
    <p:sldId id="268" r:id="rId6"/>
    <p:sldId id="257" r:id="rId7"/>
    <p:sldId id="258" r:id="rId8"/>
    <p:sldId id="260" r:id="rId9"/>
    <p:sldId id="263" r:id="rId10"/>
    <p:sldId id="262" r:id="rId11"/>
    <p:sldId id="264" r:id="rId12"/>
    <p:sldId id="275" r:id="rId13"/>
    <p:sldId id="276" r:id="rId14"/>
    <p:sldId id="272" r:id="rId15"/>
    <p:sldId id="273" r:id="rId16"/>
    <p:sldId id="277" r:id="rId17"/>
    <p:sldId id="27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C037-DAA7-4D5C-B887-064574A14F66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811F-29DC-482F-AE02-24225B784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1F4D-9A06-41FD-9592-15639BF737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D3D28BF-8D1D-9B95-1A49-A57A5128E8AE}"/>
              </a:ext>
            </a:extLst>
          </p:cNvPr>
          <p:cNvSpPr>
            <a:spLocks/>
          </p:cNvSpPr>
          <p:nvPr userDrawn="1"/>
        </p:nvSpPr>
        <p:spPr bwMode="auto">
          <a:xfrm>
            <a:off x="1" y="3"/>
            <a:ext cx="7948451" cy="6857999"/>
          </a:xfrm>
          <a:custGeom>
            <a:avLst/>
            <a:gdLst>
              <a:gd name="connsiteX0" fmla="*/ 0 w 7948451"/>
              <a:gd name="connsiteY0" fmla="*/ 0 h 6849889"/>
              <a:gd name="connsiteX1" fmla="*/ 2991367 w 7948451"/>
              <a:gd name="connsiteY1" fmla="*/ 0 h 6849889"/>
              <a:gd name="connsiteX2" fmla="*/ 7948451 w 7948451"/>
              <a:gd name="connsiteY2" fmla="*/ 5977100 h 6849889"/>
              <a:gd name="connsiteX3" fmla="*/ 7287430 w 7948451"/>
              <a:gd name="connsiteY3" fmla="*/ 6849889 h 6849889"/>
              <a:gd name="connsiteX4" fmla="*/ 0 w 7948451"/>
              <a:gd name="connsiteY4" fmla="*/ 6849889 h 6849889"/>
              <a:gd name="connsiteX5" fmla="*/ 0 w 7948451"/>
              <a:gd name="connsiteY5" fmla="*/ 5733363 h 684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451" h="6849889">
                <a:moveTo>
                  <a:pt x="0" y="0"/>
                </a:moveTo>
                <a:lnTo>
                  <a:pt x="2991367" y="0"/>
                </a:lnTo>
                <a:lnTo>
                  <a:pt x="7948451" y="5977100"/>
                </a:lnTo>
                <a:lnTo>
                  <a:pt x="7287430" y="6849889"/>
                </a:lnTo>
                <a:lnTo>
                  <a:pt x="0" y="6849889"/>
                </a:lnTo>
                <a:lnTo>
                  <a:pt x="0" y="573336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9F3C25-E299-2B6B-ED84-924B1DD4C44B}"/>
              </a:ext>
            </a:extLst>
          </p:cNvPr>
          <p:cNvSpPr>
            <a:spLocks/>
          </p:cNvSpPr>
          <p:nvPr userDrawn="1"/>
        </p:nvSpPr>
        <p:spPr bwMode="auto">
          <a:xfrm>
            <a:off x="7270773" y="5985213"/>
            <a:ext cx="1440723" cy="872789"/>
          </a:xfrm>
          <a:custGeom>
            <a:avLst/>
            <a:gdLst>
              <a:gd name="connsiteX0" fmla="*/ 682585 w 1440722"/>
              <a:gd name="connsiteY0" fmla="*/ 0 h 872789"/>
              <a:gd name="connsiteX1" fmla="*/ 1440722 w 1440722"/>
              <a:gd name="connsiteY1" fmla="*/ 872789 h 872789"/>
              <a:gd name="connsiteX2" fmla="*/ 0 w 1440722"/>
              <a:gd name="connsiteY2" fmla="*/ 872789 h 8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722" h="872789">
                <a:moveTo>
                  <a:pt x="682585" y="0"/>
                </a:moveTo>
                <a:lnTo>
                  <a:pt x="1440722" y="872789"/>
                </a:lnTo>
                <a:lnTo>
                  <a:pt x="0" y="872789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7D4A84E-CAA2-D0EA-5CB8-E8EF81C99A03}"/>
              </a:ext>
            </a:extLst>
          </p:cNvPr>
          <p:cNvSpPr>
            <a:spLocks/>
          </p:cNvSpPr>
          <p:nvPr userDrawn="1"/>
        </p:nvSpPr>
        <p:spPr bwMode="auto">
          <a:xfrm>
            <a:off x="2989552" y="0"/>
            <a:ext cx="1011912" cy="670498"/>
          </a:xfrm>
          <a:custGeom>
            <a:avLst/>
            <a:gdLst>
              <a:gd name="connsiteX0" fmla="*/ 0 w 1011912"/>
              <a:gd name="connsiteY0" fmla="*/ 0 h 670498"/>
              <a:gd name="connsiteX1" fmla="*/ 1011912 w 1011912"/>
              <a:gd name="connsiteY1" fmla="*/ 0 h 670498"/>
              <a:gd name="connsiteX2" fmla="*/ 538913 w 1011912"/>
              <a:gd name="connsiteY2" fmla="*/ 670498 h 67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12" h="670498">
                <a:moveTo>
                  <a:pt x="0" y="0"/>
                </a:moveTo>
                <a:lnTo>
                  <a:pt x="1011912" y="0"/>
                </a:lnTo>
                <a:lnTo>
                  <a:pt x="538913" y="670498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37DAA8-22B7-01E9-52D1-522B2D44D262}"/>
              </a:ext>
            </a:extLst>
          </p:cNvPr>
          <p:cNvSpPr>
            <a:spLocks/>
          </p:cNvSpPr>
          <p:nvPr userDrawn="1"/>
        </p:nvSpPr>
        <p:spPr bwMode="auto">
          <a:xfrm>
            <a:off x="-4905" y="2"/>
            <a:ext cx="4044349" cy="5746449"/>
          </a:xfrm>
          <a:custGeom>
            <a:avLst/>
            <a:gdLst>
              <a:gd name="connsiteX0" fmla="*/ 3994152 w 4044349"/>
              <a:gd name="connsiteY0" fmla="*/ 0 h 5746449"/>
              <a:gd name="connsiteX1" fmla="*/ 4044349 w 4044349"/>
              <a:gd name="connsiteY1" fmla="*/ 0 h 5746449"/>
              <a:gd name="connsiteX2" fmla="*/ 31081 w 4044349"/>
              <a:gd name="connsiteY2" fmla="*/ 5746449 h 5746449"/>
              <a:gd name="connsiteX3" fmla="*/ 0 w 4044349"/>
              <a:gd name="connsiteY3" fmla="*/ 5723548 h 5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49" h="5746449">
                <a:moveTo>
                  <a:pt x="3994152" y="0"/>
                </a:moveTo>
                <a:lnTo>
                  <a:pt x="4044349" y="0"/>
                </a:lnTo>
                <a:lnTo>
                  <a:pt x="31081" y="5746449"/>
                </a:lnTo>
                <a:lnTo>
                  <a:pt x="0" y="572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764E40-8E29-133B-10FF-0E6D3DC63BE5}"/>
              </a:ext>
            </a:extLst>
          </p:cNvPr>
          <p:cNvSpPr>
            <a:spLocks/>
          </p:cNvSpPr>
          <p:nvPr userDrawn="1"/>
        </p:nvSpPr>
        <p:spPr bwMode="auto">
          <a:xfrm>
            <a:off x="2967830" y="0"/>
            <a:ext cx="5747855" cy="6849888"/>
          </a:xfrm>
          <a:custGeom>
            <a:avLst/>
            <a:gdLst>
              <a:gd name="connsiteX0" fmla="*/ 0 w 5747854"/>
              <a:gd name="connsiteY0" fmla="*/ 0 h 6849888"/>
              <a:gd name="connsiteX1" fmla="*/ 52779 w 5747854"/>
              <a:gd name="connsiteY1" fmla="*/ 0 h 6849888"/>
              <a:gd name="connsiteX2" fmla="*/ 5747854 w 5747854"/>
              <a:gd name="connsiteY2" fmla="*/ 6849888 h 6849888"/>
              <a:gd name="connsiteX3" fmla="*/ 5697704 w 5747854"/>
              <a:gd name="connsiteY3" fmla="*/ 6849888 h 68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854" h="6849888">
                <a:moveTo>
                  <a:pt x="0" y="0"/>
                </a:moveTo>
                <a:lnTo>
                  <a:pt x="52779" y="0"/>
                </a:lnTo>
                <a:lnTo>
                  <a:pt x="5747854" y="6849888"/>
                </a:lnTo>
                <a:lnTo>
                  <a:pt x="5697704" y="6849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0B261DE-01D3-9D85-3060-DF82C46A7746}"/>
              </a:ext>
            </a:extLst>
          </p:cNvPr>
          <p:cNvSpPr>
            <a:spLocks/>
          </p:cNvSpPr>
          <p:nvPr userDrawn="1"/>
        </p:nvSpPr>
        <p:spPr bwMode="auto">
          <a:xfrm>
            <a:off x="7262913" y="5959108"/>
            <a:ext cx="711713" cy="890783"/>
          </a:xfrm>
          <a:custGeom>
            <a:avLst/>
            <a:gdLst>
              <a:gd name="connsiteX0" fmla="*/ 672454 w 711713"/>
              <a:gd name="connsiteY0" fmla="*/ 0 h 890783"/>
              <a:gd name="connsiteX1" fmla="*/ 711713 w 711713"/>
              <a:gd name="connsiteY1" fmla="*/ 17994 h 890783"/>
              <a:gd name="connsiteX2" fmla="*/ 49893 w 711713"/>
              <a:gd name="connsiteY2" fmla="*/ 890783 h 890783"/>
              <a:gd name="connsiteX3" fmla="*/ 0 w 711713"/>
              <a:gd name="connsiteY3" fmla="*/ 890783 h 8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713" h="890783">
                <a:moveTo>
                  <a:pt x="672454" y="0"/>
                </a:moveTo>
                <a:lnTo>
                  <a:pt x="711713" y="17994"/>
                </a:lnTo>
                <a:lnTo>
                  <a:pt x="49893" y="890783"/>
                </a:lnTo>
                <a:lnTo>
                  <a:pt x="0" y="890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2" name="标题 19">
            <a:extLst>
              <a:ext uri="{FF2B5EF4-FFF2-40B4-BE49-F238E27FC236}">
                <a16:creationId xmlns:a16="http://schemas.microsoft.com/office/drawing/2014/main" id="{D65C5638-6319-C468-CC96-845515F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62792FBE-2451-0D14-21E4-557D6060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162" y="3993397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456CF1A-3CE8-D85F-4626-D66C2FC3F6C5}"/>
              </a:ext>
            </a:extLst>
          </p:cNvPr>
          <p:cNvSpPr txBox="1">
            <a:spLocks/>
          </p:cNvSpPr>
          <p:nvPr/>
        </p:nvSpPr>
        <p:spPr>
          <a:xfrm>
            <a:off x="9197524" y="5354875"/>
            <a:ext cx="3397838" cy="899770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/>
              <a:t>答辩人：李文皓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1" y="979199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游戏特效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2" y="1586241"/>
            <a:ext cx="4764884" cy="1205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897768" y="2731185"/>
            <a:ext cx="4904396" cy="166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51D313-0915-0072-AFA2-CCD47BD96B60}"/>
              </a:ext>
            </a:extLst>
          </p:cNvPr>
          <p:cNvGrpSpPr/>
          <p:nvPr/>
        </p:nvGrpSpPr>
        <p:grpSpPr>
          <a:xfrm>
            <a:off x="6507354" y="1183568"/>
            <a:ext cx="4307563" cy="2572432"/>
            <a:chOff x="554001" y="2821598"/>
            <a:chExt cx="6281983" cy="34199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D0E18A8-33BC-4E58-7371-E194603D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001" y="2825487"/>
              <a:ext cx="2912823" cy="16485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D1A113A-7AC8-4657-C26E-5E126B224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002" y="4593066"/>
              <a:ext cx="2912824" cy="164850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D1CAA3-2341-EE63-B2D6-C383BE83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617" y="2821598"/>
              <a:ext cx="2932383" cy="164850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CD2223-5A28-3200-088B-F2377073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3600" y="4593067"/>
              <a:ext cx="2932384" cy="1648508"/>
            </a:xfrm>
            <a:prstGeom prst="rect">
              <a:avLst/>
            </a:prstGeom>
          </p:spPr>
        </p:pic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ABF583A-B490-95B5-6C93-CC492C50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8" y="4391738"/>
            <a:ext cx="4264032" cy="619768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为游戏添加白天和夜晚的雾效。</a:t>
            </a:r>
            <a:endParaRPr lang="en-US" altLang="zh-CN" b="1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C549736-C02C-FB08-E902-1FF45141B193}"/>
              </a:ext>
            </a:extLst>
          </p:cNvPr>
          <p:cNvSpPr txBox="1">
            <a:spLocks/>
          </p:cNvSpPr>
          <p:nvPr/>
        </p:nvSpPr>
        <p:spPr>
          <a:xfrm>
            <a:off x="919761" y="5220280"/>
            <a:ext cx="4882403" cy="11985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为游戏添加粒子效果，并通过粒子效果实现下雨特效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71E73D-5B2F-9817-E9B7-5CA0BB9A3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893" y="4034590"/>
            <a:ext cx="3879574" cy="23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96" y="1158991"/>
            <a:ext cx="3368578" cy="648705"/>
          </a:xfrm>
        </p:spPr>
        <p:txBody>
          <a:bodyPr/>
          <a:lstStyle/>
          <a:p>
            <a:r>
              <a:rPr lang="zh-CN" altLang="en-US" b="1" dirty="0"/>
              <a:t>放置与破坏方块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84403"/>
            <a:ext cx="5612607" cy="1686288"/>
          </a:xfrm>
        </p:spPr>
        <p:txBody>
          <a:bodyPr/>
          <a:lstStyle/>
          <a:p>
            <a:r>
              <a:rPr lang="zh-CN" altLang="en-US" b="1" dirty="0"/>
              <a:t>放置物体直接创建新的方块，并变换到人物面前即可，但这样会导致方块重叠，因此放置时需要与周围的方块进行碰撞检测。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4110987"/>
            <a:ext cx="5612607" cy="1686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破坏方块同样运用了鼠标拾取来进行射线检测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E25C-AB81-7CF1-7D99-79196839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95" y="435601"/>
            <a:ext cx="4169092" cy="2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876575" cy="743743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遇到的问题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6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C43C20-A6D3-6752-E0DB-0D7F77951D41}"/>
              </a:ext>
            </a:extLst>
          </p:cNvPr>
          <p:cNvSpPr txBox="1"/>
          <p:nvPr/>
        </p:nvSpPr>
        <p:spPr>
          <a:xfrm>
            <a:off x="859410" y="1904282"/>
            <a:ext cx="4917487" cy="2907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遇到的问题：方块太多，绘制调用次数过多，造成大量输入装配操作，性能损耗严重，帧数很低。</a:t>
            </a:r>
            <a:endParaRPr lang="en-US" altLang="zh-CN" sz="2000" b="1" dirty="0"/>
          </a:p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解决方法：由于方块几何数据相同，可使用实例化绘制优化，所有对象使用同一顶点数据来绘制，减少绘制的调用。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76D41-D98E-73EB-7985-BBC69C2D1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78" y="4164138"/>
            <a:ext cx="4297013" cy="236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DBE0B0C-BA1E-1775-0651-099AA74E760D}"/>
              </a:ext>
            </a:extLst>
          </p:cNvPr>
          <p:cNvGrpSpPr/>
          <p:nvPr/>
        </p:nvGrpSpPr>
        <p:grpSpPr>
          <a:xfrm>
            <a:off x="6415103" y="1904282"/>
            <a:ext cx="4917487" cy="2259856"/>
            <a:chOff x="6482910" y="924098"/>
            <a:chExt cx="4917487" cy="2259856"/>
          </a:xfrm>
        </p:grpSpPr>
        <p:sp>
          <p:nvSpPr>
            <p:cNvPr id="8" name="内容占位符 2">
              <a:extLst>
                <a:ext uri="{FF2B5EF4-FFF2-40B4-BE49-F238E27FC236}">
                  <a16:creationId xmlns:a16="http://schemas.microsoft.com/office/drawing/2014/main" id="{841AE422-A53E-F331-502C-AEB8BB1E0610}"/>
                </a:ext>
              </a:extLst>
            </p:cNvPr>
            <p:cNvSpPr txBox="1">
              <a:spLocks/>
            </p:cNvSpPr>
            <p:nvPr/>
          </p:nvSpPr>
          <p:spPr>
            <a:xfrm>
              <a:off x="6482910" y="1687446"/>
              <a:ext cx="4917487" cy="149650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/>
                <a:t>解决方法：</a:t>
              </a:r>
              <a:r>
                <a:rPr lang="zh-CN" altLang="en-US" b="1" dirty="0"/>
                <a:t>阅读网上的文章后才知道纹理信息存储在模型对应的</a:t>
              </a:r>
              <a:r>
                <a:rPr lang="en-US" altLang="zh-CN" b="1" dirty="0"/>
                <a:t>MTL</a:t>
              </a:r>
              <a:r>
                <a:rPr lang="zh-CN" altLang="en-US" b="1" dirty="0"/>
                <a:t>文件中，修改对应文件后成功导入。</a:t>
              </a:r>
            </a:p>
          </p:txBody>
        </p:sp>
        <p:sp>
          <p:nvSpPr>
            <p:cNvPr id="9" name="内容占位符 2">
              <a:extLst>
                <a:ext uri="{FF2B5EF4-FFF2-40B4-BE49-F238E27FC236}">
                  <a16:creationId xmlns:a16="http://schemas.microsoft.com/office/drawing/2014/main" id="{33DD3787-587E-B95B-68E6-001F2BB427E4}"/>
                </a:ext>
              </a:extLst>
            </p:cNvPr>
            <p:cNvSpPr txBox="1">
              <a:spLocks/>
            </p:cNvSpPr>
            <p:nvPr/>
          </p:nvSpPr>
          <p:spPr>
            <a:xfrm>
              <a:off x="6482910" y="924098"/>
              <a:ext cx="4812233" cy="6152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/>
                <a:t>遇到的问题：模型导入时无法正常导入</a:t>
              </a: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DD5E7DE-6A8A-4B67-5CD9-72A60AB019B4}"/>
              </a:ext>
            </a:extLst>
          </p:cNvPr>
          <p:cNvSpPr txBox="1">
            <a:spLocks/>
          </p:cNvSpPr>
          <p:nvPr/>
        </p:nvSpPr>
        <p:spPr>
          <a:xfrm>
            <a:off x="1048161" y="981236"/>
            <a:ext cx="3065244" cy="71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latin typeface="+mj-lt"/>
                <a:ea typeface="+mj-ea"/>
                <a:cs typeface="+mj-cs"/>
              </a:rPr>
              <a:t>游戏帧数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26EDD1A-C82B-B62D-A2FB-B667BC4C0DDA}"/>
              </a:ext>
            </a:extLst>
          </p:cNvPr>
          <p:cNvSpPr txBox="1">
            <a:spLocks/>
          </p:cNvSpPr>
          <p:nvPr/>
        </p:nvSpPr>
        <p:spPr>
          <a:xfrm>
            <a:off x="6621178" y="981236"/>
            <a:ext cx="3065244" cy="71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latin typeface="+mj-lt"/>
                <a:ea typeface="+mj-ea"/>
                <a:cs typeface="+mj-cs"/>
              </a:rPr>
              <a:t>纹理导入</a:t>
            </a:r>
          </a:p>
        </p:txBody>
      </p:sp>
    </p:spTree>
    <p:extLst>
      <p:ext uri="{BB962C8B-B14F-4D97-AF65-F5344CB8AC3E}">
        <p14:creationId xmlns:p14="http://schemas.microsoft.com/office/powerpoint/2010/main" val="416732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5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4F43-53DA-0F3F-6754-6BE8A4D1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723370"/>
            <a:ext cx="5469143" cy="899289"/>
          </a:xfrm>
        </p:spPr>
        <p:txBody>
          <a:bodyPr/>
          <a:lstStyle/>
          <a:p>
            <a:r>
              <a:rPr lang="zh-CN" altLang="en-US" b="1" dirty="0"/>
              <a:t>项目亮点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AB324-6BF4-2E33-659C-52805CE6BB8F}"/>
              </a:ext>
            </a:extLst>
          </p:cNvPr>
          <p:cNvSpPr txBox="1">
            <a:spLocks/>
          </p:cNvSpPr>
          <p:nvPr/>
        </p:nvSpPr>
        <p:spPr>
          <a:xfrm>
            <a:off x="946286" y="1723546"/>
            <a:ext cx="5395992" cy="1830904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优化：</a:t>
            </a:r>
            <a:br>
              <a:rPr lang="en-US" altLang="zh-CN" sz="2000" b="1" dirty="0"/>
            </a:br>
            <a:r>
              <a:rPr lang="zh-CN" altLang="en-US" sz="2000" b="1" dirty="0"/>
              <a:t>项目中使用了硬件实例化技术和视锥体剔除，大幅减少了绘制调用次数，减少了不必要的性能负担，提高渲染效率。原本渲染一个区块才只有几十帧，使用后可渲染近百个区块。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67569-359E-DDB8-B500-EB80012E967C}"/>
              </a:ext>
            </a:extLst>
          </p:cNvPr>
          <p:cNvSpPr txBox="1"/>
          <p:nvPr/>
        </p:nvSpPr>
        <p:spPr>
          <a:xfrm>
            <a:off x="494608" y="3957208"/>
            <a:ext cx="58476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地形的生成使用了柏林噪声</a:t>
            </a:r>
            <a:r>
              <a:rPr lang="zh-CN" altLang="en-US" sz="2000" b="1" dirty="0"/>
              <a:t>，</a:t>
            </a:r>
            <a:r>
              <a:rPr lang="zh-CN" altLang="zh-CN" sz="2000" b="1" dirty="0"/>
              <a:t>并对不同频率的噪声进行叠加，使</a:t>
            </a:r>
            <a:r>
              <a:rPr lang="zh-CN" altLang="en-US" sz="2000" b="1" dirty="0"/>
              <a:t>生成的地形不是</a:t>
            </a:r>
            <a:r>
              <a:rPr lang="zh-CN" altLang="zh-CN" sz="2000" b="1" dirty="0"/>
              <a:t>单一的平面，</a:t>
            </a:r>
            <a:r>
              <a:rPr lang="zh-CN" altLang="en-US" sz="2000" b="1" dirty="0"/>
              <a:t>还会</a:t>
            </a:r>
            <a:r>
              <a:rPr lang="zh-CN" altLang="zh-CN" sz="2000" b="1" dirty="0"/>
              <a:t>产生小山丘和洼地。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1629C6F-5828-F717-C093-3741FB6DA492}"/>
              </a:ext>
            </a:extLst>
          </p:cNvPr>
          <p:cNvSpPr txBox="1">
            <a:spLocks/>
          </p:cNvSpPr>
          <p:nvPr/>
        </p:nvSpPr>
        <p:spPr>
          <a:xfrm>
            <a:off x="1129166" y="4564322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54537E-AC4B-7D4B-C2FC-AD7A9011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58" y="1840471"/>
            <a:ext cx="5594279" cy="3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F9E432E-39D2-6150-5E03-6F2A82D62691}"/>
              </a:ext>
            </a:extLst>
          </p:cNvPr>
          <p:cNvSpPr txBox="1"/>
          <p:nvPr/>
        </p:nvSpPr>
        <p:spPr>
          <a:xfrm>
            <a:off x="954331" y="1000866"/>
            <a:ext cx="40016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雾效与昼夜更替：</a:t>
            </a:r>
            <a:br>
              <a:rPr lang="en-US" altLang="zh-CN" sz="2000" b="1" dirty="0"/>
            </a:br>
            <a:r>
              <a:rPr lang="zh-CN" altLang="en-US" sz="2000" b="1" dirty="0"/>
              <a:t>实现雾效，使远近物体有平滑的过度，并将雾效与昼夜更替结合，使白天与夜晚的雾效有一个更平滑的过度，不会过于突兀。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DE5072-D2D1-4D2D-5F18-11C334705AA2}"/>
              </a:ext>
            </a:extLst>
          </p:cNvPr>
          <p:cNvGrpSpPr/>
          <p:nvPr/>
        </p:nvGrpSpPr>
        <p:grpSpPr>
          <a:xfrm>
            <a:off x="954331" y="2666043"/>
            <a:ext cx="3697072" cy="4060708"/>
            <a:chOff x="5900591" y="-306197"/>
            <a:chExt cx="4256237" cy="469423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BD55F8B-BFD4-67BD-E1BA-0CFC20B7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591" y="-306197"/>
              <a:ext cx="4256237" cy="23646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BE976E-F171-02D3-8392-009E7E6D2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591" y="2058498"/>
              <a:ext cx="4256237" cy="232954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F1008A6-3EA7-4376-E918-3AF5D373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53" y="3429000"/>
            <a:ext cx="5638500" cy="31727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7D7C6F-5CA7-8954-DEBB-0F0ACB50426D}"/>
              </a:ext>
            </a:extLst>
          </p:cNvPr>
          <p:cNvSpPr txBox="1"/>
          <p:nvPr/>
        </p:nvSpPr>
        <p:spPr>
          <a:xfrm>
            <a:off x="5262913" y="930334"/>
            <a:ext cx="5861567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lnSpc>
                <a:spcPts val="3530"/>
              </a:lnSpc>
            </a:pPr>
            <a:r>
              <a:rPr lang="zh-CN" altLang="en-US" sz="2000" b="1" dirty="0"/>
              <a:t>使用粒子效果实现下雨：</a:t>
            </a:r>
            <a:endParaRPr lang="en-US" altLang="zh-CN" sz="2000" b="1" dirty="0"/>
          </a:p>
          <a:p>
            <a:pPr marL="139700"/>
            <a:r>
              <a:rPr lang="zh-CN" altLang="zh-CN" sz="2000" b="1" dirty="0"/>
              <a:t>用一个点代表一个粒子，通过几何着色器将粒子变为需要的几何图形。再通过物理上的运动函数模拟粒子应有的变化，</a:t>
            </a:r>
            <a:r>
              <a:rPr lang="zh-CN" altLang="en-US" sz="2000" b="1" dirty="0"/>
              <a:t>最</a:t>
            </a:r>
            <a:r>
              <a:rPr lang="zh-CN" altLang="zh-CN" sz="2000" b="1" dirty="0"/>
              <a:t>后由发射器粒子发出粒子产生粒子特效。</a:t>
            </a:r>
            <a:r>
              <a:rPr lang="zh-CN" altLang="en-US" sz="2000" b="1" dirty="0"/>
              <a:t>这里将发射器粒子置于玩家头顶，只需渲染玩家周围的粒子即可营造下雨的感觉。</a:t>
            </a:r>
            <a:endParaRPr lang="zh-CN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72335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不足之处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3003047"/>
            <a:ext cx="10749132" cy="1563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区块和地形的加载与卸载</a:t>
            </a:r>
            <a:br>
              <a:rPr lang="en-US" altLang="zh-CN" b="1" dirty="0"/>
            </a:br>
            <a:r>
              <a:rPr lang="zh-CN" altLang="en-US" b="1" dirty="0"/>
              <a:t>地形方面还可以将柏林噪声应用到</a:t>
            </a:r>
            <a:r>
              <a:rPr lang="en-US" altLang="zh-CN" b="1" dirty="0"/>
              <a:t>X</a:t>
            </a:r>
            <a:r>
              <a:rPr lang="zh-CN" altLang="en-US" b="1" dirty="0"/>
              <a:t>轴和</a:t>
            </a:r>
            <a:r>
              <a:rPr lang="en-US" altLang="zh-CN" b="1" dirty="0"/>
              <a:t>Z</a:t>
            </a:r>
            <a:r>
              <a:rPr lang="zh-CN" altLang="en-US" b="1" dirty="0"/>
              <a:t>轴，产生洞穴地形，我的世界最大的特点便是几乎无限大的世界，可通过实时加载和卸载区块实现，在玩家附近的区块才需加载，这一点我还并没有实现。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726592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647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250" y="5222210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9B44403-76E1-4431-B5BA-F370C0D5D402}"/>
              </a:ext>
            </a:extLst>
          </p:cNvPr>
          <p:cNvSpPr/>
          <p:nvPr/>
        </p:nvSpPr>
        <p:spPr>
          <a:xfrm>
            <a:off x="10509112" y="5241510"/>
            <a:ext cx="1682888" cy="1616490"/>
          </a:xfrm>
          <a:custGeom>
            <a:avLst/>
            <a:gdLst>
              <a:gd name="connsiteX0" fmla="*/ 1365956 w 1682888"/>
              <a:gd name="connsiteY0" fmla="*/ 0 h 1616490"/>
              <a:gd name="connsiteX1" fmla="*/ 1641244 w 1682888"/>
              <a:gd name="connsiteY1" fmla="*/ 27752 h 1616490"/>
              <a:gd name="connsiteX2" fmla="*/ 1682888 w 1682888"/>
              <a:gd name="connsiteY2" fmla="*/ 38459 h 1616490"/>
              <a:gd name="connsiteX3" fmla="*/ 1682888 w 1682888"/>
              <a:gd name="connsiteY3" fmla="*/ 1616490 h 1616490"/>
              <a:gd name="connsiteX4" fmla="*/ 23974 w 1682888"/>
              <a:gd name="connsiteY4" fmla="*/ 1616490 h 1616490"/>
              <a:gd name="connsiteX5" fmla="*/ 7052 w 1682888"/>
              <a:gd name="connsiteY5" fmla="*/ 1505617 h 1616490"/>
              <a:gd name="connsiteX6" fmla="*/ 0 w 1682888"/>
              <a:gd name="connsiteY6" fmla="*/ 1365956 h 1616490"/>
              <a:gd name="connsiteX7" fmla="*/ 1365956 w 1682888"/>
              <a:gd name="connsiteY7" fmla="*/ 0 h 16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888" h="1616490">
                <a:moveTo>
                  <a:pt x="1365956" y="0"/>
                </a:moveTo>
                <a:cubicBezTo>
                  <a:pt x="1460256" y="0"/>
                  <a:pt x="1552323" y="9556"/>
                  <a:pt x="1641244" y="27752"/>
                </a:cubicBezTo>
                <a:lnTo>
                  <a:pt x="1682888" y="38459"/>
                </a:lnTo>
                <a:lnTo>
                  <a:pt x="1682888" y="1616490"/>
                </a:lnTo>
                <a:lnTo>
                  <a:pt x="23974" y="1616490"/>
                </a:lnTo>
                <a:lnTo>
                  <a:pt x="7052" y="1505617"/>
                </a:lnTo>
                <a:cubicBezTo>
                  <a:pt x="2389" y="1459698"/>
                  <a:pt x="0" y="1413106"/>
                  <a:pt x="0" y="1365956"/>
                </a:cubicBezTo>
                <a:cubicBezTo>
                  <a:pt x="0" y="611559"/>
                  <a:pt x="611559" y="0"/>
                  <a:pt x="136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64A79-75F4-416C-98CD-00EAA176E723}"/>
              </a:ext>
            </a:extLst>
          </p:cNvPr>
          <p:cNvSpPr txBox="1"/>
          <p:nvPr/>
        </p:nvSpPr>
        <p:spPr>
          <a:xfrm>
            <a:off x="1122592" y="2021531"/>
            <a:ext cx="1538883" cy="2814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800" b="1" dirty="0">
                <a:latin typeface="Century Gothic" panose="020B0502020202020204" pitchFamily="34" charset="0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D83E26-6C4C-43BE-BFBC-A3F40388E52E}"/>
              </a:ext>
            </a:extLst>
          </p:cNvPr>
          <p:cNvSpPr/>
          <p:nvPr/>
        </p:nvSpPr>
        <p:spPr>
          <a:xfrm>
            <a:off x="9536450" y="581795"/>
            <a:ext cx="537138" cy="5371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63896EF-0C14-4A90-85E4-D30D8B182E52}"/>
              </a:ext>
            </a:extLst>
          </p:cNvPr>
          <p:cNvSpPr/>
          <p:nvPr/>
        </p:nvSpPr>
        <p:spPr>
          <a:xfrm>
            <a:off x="10201245" y="0"/>
            <a:ext cx="1975360" cy="850364"/>
          </a:xfrm>
          <a:custGeom>
            <a:avLst/>
            <a:gdLst>
              <a:gd name="connsiteX0" fmla="*/ 0 w 1975360"/>
              <a:gd name="connsiteY0" fmla="*/ 0 h 850364"/>
              <a:gd name="connsiteX1" fmla="*/ 1975360 w 1975360"/>
              <a:gd name="connsiteY1" fmla="*/ 0 h 850364"/>
              <a:gd name="connsiteX2" fmla="*/ 1970376 w 1975360"/>
              <a:gd name="connsiteY2" fmla="*/ 49444 h 850364"/>
              <a:gd name="connsiteX3" fmla="*/ 987680 w 1975360"/>
              <a:gd name="connsiteY3" fmla="*/ 850364 h 850364"/>
              <a:gd name="connsiteX4" fmla="*/ 4984 w 1975360"/>
              <a:gd name="connsiteY4" fmla="*/ 49444 h 8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60" h="850364">
                <a:moveTo>
                  <a:pt x="0" y="0"/>
                </a:moveTo>
                <a:lnTo>
                  <a:pt x="1975360" y="0"/>
                </a:lnTo>
                <a:lnTo>
                  <a:pt x="1970376" y="49444"/>
                </a:lnTo>
                <a:cubicBezTo>
                  <a:pt x="1876843" y="506528"/>
                  <a:pt x="1472415" y="850364"/>
                  <a:pt x="987680" y="850364"/>
                </a:cubicBezTo>
                <a:cubicBezTo>
                  <a:pt x="502945" y="850364"/>
                  <a:pt x="98517" y="506528"/>
                  <a:pt x="4984" y="49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A85A9D-AFE0-847E-37AC-EDAADFFC9800}"/>
              </a:ext>
            </a:extLst>
          </p:cNvPr>
          <p:cNvGrpSpPr/>
          <p:nvPr/>
        </p:nvGrpSpPr>
        <p:grpSpPr>
          <a:xfrm>
            <a:off x="3833105" y="1876427"/>
            <a:ext cx="7180341" cy="3570759"/>
            <a:chOff x="3754164" y="2319131"/>
            <a:chExt cx="7180341" cy="357075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2718E85-328D-D59B-FE49-1AD5A70120C9}"/>
                </a:ext>
              </a:extLst>
            </p:cNvPr>
            <p:cNvGrpSpPr/>
            <p:nvPr/>
          </p:nvGrpSpPr>
          <p:grpSpPr>
            <a:xfrm>
              <a:off x="3760508" y="2319131"/>
              <a:ext cx="6991070" cy="747104"/>
              <a:chOff x="3760508" y="2319131"/>
              <a:chExt cx="6991070" cy="74710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33503079-0E44-7AEB-754F-31CD6ED89A8D}"/>
                  </a:ext>
                </a:extLst>
              </p:cNvPr>
              <p:cNvGrpSpPr/>
              <p:nvPr/>
            </p:nvGrpSpPr>
            <p:grpSpPr>
              <a:xfrm>
                <a:off x="3760508" y="2319131"/>
                <a:ext cx="3161191" cy="747104"/>
                <a:chOff x="3760508" y="2319131"/>
                <a:chExt cx="3161191" cy="747104"/>
              </a:xfrm>
            </p:grpSpPr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8B94FE9B-8A39-458F-AD56-52D6F04BFC81}"/>
                    </a:ext>
                  </a:extLst>
                </p:cNvPr>
                <p:cNvSpPr/>
                <p:nvPr/>
              </p:nvSpPr>
              <p:spPr>
                <a:xfrm>
                  <a:off x="3808431" y="2319131"/>
                  <a:ext cx="3113268" cy="74710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7792C430-7CC7-41AC-8005-7B8460E0219A}"/>
                    </a:ext>
                  </a:extLst>
                </p:cNvPr>
                <p:cNvSpPr/>
                <p:nvPr/>
              </p:nvSpPr>
              <p:spPr>
                <a:xfrm>
                  <a:off x="3760508" y="2374844"/>
                  <a:ext cx="789527" cy="635675"/>
                </a:xfrm>
                <a:prstGeom prst="roundRect">
                  <a:avLst>
                    <a:gd name="adj" fmla="val 1485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latin typeface="Century Gothic" panose="020B0502020202020204" pitchFamily="34" charset="0"/>
                      <a:ea typeface="等线 Light" panose="02010600030101010101" pitchFamily="2" charset="-122"/>
                    </a:rPr>
                    <a:t>01</a:t>
                  </a:r>
                  <a:endParaRPr lang="zh-CN" altLang="en-US" sz="4000" b="1" dirty="0">
                    <a:latin typeface="Century Gothic" panose="020B0502020202020204" pitchFamily="34" charset="0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FD37DCC-9CFB-4DA6-A135-57B721E0B97C}"/>
                    </a:ext>
                  </a:extLst>
                </p:cNvPr>
                <p:cNvSpPr txBox="1"/>
                <p:nvPr/>
              </p:nvSpPr>
              <p:spPr>
                <a:xfrm>
                  <a:off x="4669569" y="2509328"/>
                  <a:ext cx="21325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2000" b="1" dirty="0"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项目概述</a:t>
                  </a:r>
                </a:p>
              </p:txBody>
            </p:sp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DBE6621C-F1FB-8B79-73E7-5EB7EE21CE15}"/>
                  </a:ext>
                </a:extLst>
              </p:cNvPr>
              <p:cNvGrpSpPr/>
              <p:nvPr/>
            </p:nvGrpSpPr>
            <p:grpSpPr>
              <a:xfrm>
                <a:off x="7590387" y="2319131"/>
                <a:ext cx="3161191" cy="747104"/>
                <a:chOff x="7590387" y="2319131"/>
                <a:chExt cx="3161191" cy="747104"/>
              </a:xfrm>
            </p:grpSpPr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D486FD9A-67B4-4CBB-85C7-C662FE154F3F}"/>
                    </a:ext>
                  </a:extLst>
                </p:cNvPr>
                <p:cNvSpPr/>
                <p:nvPr/>
              </p:nvSpPr>
              <p:spPr>
                <a:xfrm>
                  <a:off x="7638310" y="2319131"/>
                  <a:ext cx="3113268" cy="74710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18A0739B-8E8E-4136-B2D3-BB8A161E6D50}"/>
                    </a:ext>
                  </a:extLst>
                </p:cNvPr>
                <p:cNvSpPr/>
                <p:nvPr/>
              </p:nvSpPr>
              <p:spPr>
                <a:xfrm>
                  <a:off x="7590387" y="2374844"/>
                  <a:ext cx="789527" cy="635675"/>
                </a:xfrm>
                <a:prstGeom prst="roundRect">
                  <a:avLst>
                    <a:gd name="adj" fmla="val 1485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latin typeface="Century Gothic" panose="020B0502020202020204" pitchFamily="34" charset="0"/>
                      <a:ea typeface="等线 Light" panose="02010600030101010101" pitchFamily="2" charset="-122"/>
                    </a:rPr>
                    <a:t>02</a:t>
                  </a:r>
                  <a:endParaRPr lang="zh-CN" altLang="en-US" sz="4000" b="1" dirty="0">
                    <a:latin typeface="Century Gothic" panose="020B0502020202020204" pitchFamily="34" charset="0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F20548-A330-4882-885D-CE4D5F63801A}"/>
                    </a:ext>
                  </a:extLst>
                </p:cNvPr>
                <p:cNvSpPr txBox="1"/>
                <p:nvPr/>
              </p:nvSpPr>
              <p:spPr>
                <a:xfrm>
                  <a:off x="8499448" y="2509328"/>
                  <a:ext cx="21325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2000" b="1" dirty="0"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项目实现</a:t>
                  </a: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E5B4A71-92D6-C76D-36BA-761D4516DDAA}"/>
                </a:ext>
              </a:extLst>
            </p:cNvPr>
            <p:cNvGrpSpPr/>
            <p:nvPr/>
          </p:nvGrpSpPr>
          <p:grpSpPr>
            <a:xfrm>
              <a:off x="3754164" y="5142786"/>
              <a:ext cx="3147444" cy="747104"/>
              <a:chOff x="3754164" y="5142786"/>
              <a:chExt cx="3147444" cy="747104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1E10487F-C91A-4C70-AAC7-993E7922F7D1}"/>
                  </a:ext>
                </a:extLst>
              </p:cNvPr>
              <p:cNvSpPr/>
              <p:nvPr/>
            </p:nvSpPr>
            <p:spPr>
              <a:xfrm>
                <a:off x="3788340" y="5142786"/>
                <a:ext cx="3113268" cy="7471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F9A41AE3-DD73-46F6-B686-280227F5AA9B}"/>
                  </a:ext>
                </a:extLst>
              </p:cNvPr>
              <p:cNvSpPr/>
              <p:nvPr/>
            </p:nvSpPr>
            <p:spPr>
              <a:xfrm>
                <a:off x="3754164" y="5198502"/>
                <a:ext cx="789527" cy="635675"/>
              </a:xfrm>
              <a:prstGeom prst="roundRect">
                <a:avLst>
                  <a:gd name="adj" fmla="val 148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Century Gothic" panose="020B0502020202020204" pitchFamily="34" charset="0"/>
                    <a:ea typeface="等线 Light" panose="02010600030101010101" pitchFamily="2" charset="-122"/>
                  </a:rPr>
                  <a:t>04</a:t>
                </a:r>
                <a:endParaRPr lang="zh-CN" altLang="en-US" sz="4000" b="1" dirty="0">
                  <a:latin typeface="Century Gothic" panose="020B0502020202020204" pitchFamily="34" charset="0"/>
                  <a:ea typeface="等线 Light" panose="02010600030101010101" pitchFamily="2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29163C2-812C-4855-9155-EADDD7C2F447}"/>
                  </a:ext>
                </a:extLst>
              </p:cNvPr>
              <p:cNvSpPr txBox="1"/>
              <p:nvPr/>
            </p:nvSpPr>
            <p:spPr>
              <a:xfrm>
                <a:off x="4666754" y="5293441"/>
                <a:ext cx="21325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latin typeface="Century Gothic" panose="020B0502020202020204" pitchFamily="34" charset="0"/>
                    <a:ea typeface="等线" panose="02010600030101010101" pitchFamily="2" charset="-122"/>
                  </a:rPr>
                  <a:t>项目亮点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81CD6F3-FFEC-78BF-7112-8D6F4DCC7866}"/>
                </a:ext>
              </a:extLst>
            </p:cNvPr>
            <p:cNvGrpSpPr/>
            <p:nvPr/>
          </p:nvGrpSpPr>
          <p:grpSpPr>
            <a:xfrm>
              <a:off x="7821237" y="5101286"/>
              <a:ext cx="3113268" cy="747104"/>
              <a:chOff x="7821237" y="5101286"/>
              <a:chExt cx="3113268" cy="747104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6BCBC7AB-FB77-4188-95CE-BEB3DA47E72A}"/>
                  </a:ext>
                </a:extLst>
              </p:cNvPr>
              <p:cNvSpPr/>
              <p:nvPr/>
            </p:nvSpPr>
            <p:spPr>
              <a:xfrm>
                <a:off x="7821237" y="5101286"/>
                <a:ext cx="3113268" cy="7471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DBC712C3-CEB9-4BC0-B944-155867ABCEF3}"/>
                  </a:ext>
                </a:extLst>
              </p:cNvPr>
              <p:cNvSpPr/>
              <p:nvPr/>
            </p:nvSpPr>
            <p:spPr>
              <a:xfrm>
                <a:off x="7821237" y="5175658"/>
                <a:ext cx="789527" cy="635675"/>
              </a:xfrm>
              <a:prstGeom prst="roundRect">
                <a:avLst>
                  <a:gd name="adj" fmla="val 148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Century Gothic" panose="020B0502020202020204" pitchFamily="34" charset="0"/>
                    <a:ea typeface="等线 Light" panose="02010600030101010101" pitchFamily="2" charset="-122"/>
                  </a:rPr>
                  <a:t>05</a:t>
                </a:r>
                <a:endParaRPr lang="zh-CN" altLang="en-US" sz="4000" b="1" dirty="0">
                  <a:latin typeface="Century Gothic" panose="020B0502020202020204" pitchFamily="34" charset="0"/>
                  <a:ea typeface="等线 Light" panose="02010600030101010101" pitchFamily="2" charset="-122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3B354AB-7988-491D-997D-0E60047DF001}"/>
                  </a:ext>
                </a:extLst>
              </p:cNvPr>
              <p:cNvSpPr txBox="1"/>
              <p:nvPr/>
            </p:nvSpPr>
            <p:spPr>
              <a:xfrm>
                <a:off x="8613352" y="5284104"/>
                <a:ext cx="21325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latin typeface="Century Gothic" panose="020B0502020202020204" pitchFamily="34" charset="0"/>
                    <a:ea typeface="等线" panose="02010600030101010101" pitchFamily="2" charset="-122"/>
                  </a:rPr>
                  <a:t>不足之处</a:t>
                </a:r>
              </a:p>
            </p:txBody>
          </p:sp>
        </p:grp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F932CD-A8CD-440D-BC2B-3EEBD38EB96F}"/>
              </a:ext>
            </a:extLst>
          </p:cNvPr>
          <p:cNvSpPr/>
          <p:nvPr/>
        </p:nvSpPr>
        <p:spPr>
          <a:xfrm>
            <a:off x="-1" y="0"/>
            <a:ext cx="49250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rgbClr val="2056FF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EF81D-D882-4186-B332-678D31ED882E}"/>
              </a:ext>
            </a:extLst>
          </p:cNvPr>
          <p:cNvGrpSpPr/>
          <p:nvPr/>
        </p:nvGrpSpPr>
        <p:grpSpPr>
          <a:xfrm>
            <a:off x="3021870" y="1942784"/>
            <a:ext cx="157492" cy="2943026"/>
            <a:chOff x="2903337" y="1942784"/>
            <a:chExt cx="157492" cy="294302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60F77F6-1119-4295-A373-5BFF56E8C469}"/>
                </a:ext>
              </a:extLst>
            </p:cNvPr>
            <p:cNvCxnSpPr>
              <a:cxnSpLocks/>
            </p:cNvCxnSpPr>
            <p:nvPr/>
          </p:nvCxnSpPr>
          <p:spPr>
            <a:xfrm>
              <a:off x="2982083" y="2171265"/>
              <a:ext cx="0" cy="250271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8C8575-CE7D-4808-81D2-114F72D1B146}"/>
                </a:ext>
              </a:extLst>
            </p:cNvPr>
            <p:cNvSpPr/>
            <p:nvPr/>
          </p:nvSpPr>
          <p:spPr>
            <a:xfrm rot="18900000">
              <a:off x="2903337" y="1942784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4833BD-38D2-4066-AE85-B93E846EFE64}"/>
                </a:ext>
              </a:extLst>
            </p:cNvPr>
            <p:cNvSpPr/>
            <p:nvPr/>
          </p:nvSpPr>
          <p:spPr>
            <a:xfrm rot="18900000">
              <a:off x="2903337" y="4728318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0A6486F-BE81-43BB-B607-836BE155CDC6}"/>
                </a:ext>
              </a:extLst>
            </p:cNvPr>
            <p:cNvSpPr/>
            <p:nvPr/>
          </p:nvSpPr>
          <p:spPr>
            <a:xfrm rot="18900000">
              <a:off x="2903337" y="2048617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1ACF41-5428-49A2-AE75-87091F08DC83}"/>
                </a:ext>
              </a:extLst>
            </p:cNvPr>
            <p:cNvSpPr/>
            <p:nvPr/>
          </p:nvSpPr>
          <p:spPr>
            <a:xfrm rot="18900000">
              <a:off x="2903337" y="4597093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0560AFF-D676-0E6A-8B2C-9C090B288793}"/>
              </a:ext>
            </a:extLst>
          </p:cNvPr>
          <p:cNvGrpSpPr/>
          <p:nvPr/>
        </p:nvGrpSpPr>
        <p:grpSpPr>
          <a:xfrm>
            <a:off x="5642618" y="3276042"/>
            <a:ext cx="3113268" cy="747104"/>
            <a:chOff x="3888468" y="5576483"/>
            <a:chExt cx="3113268" cy="74710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86D5E49-EAE3-5A7B-290E-C0DC80572EA1}"/>
                </a:ext>
              </a:extLst>
            </p:cNvPr>
            <p:cNvSpPr/>
            <p:nvPr/>
          </p:nvSpPr>
          <p:spPr>
            <a:xfrm>
              <a:off x="3888468" y="5576483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7F9E3CF-8AE4-FB5D-29A5-4A3E88ED661E}"/>
                </a:ext>
              </a:extLst>
            </p:cNvPr>
            <p:cNvSpPr/>
            <p:nvPr/>
          </p:nvSpPr>
          <p:spPr>
            <a:xfrm>
              <a:off x="3888468" y="5632197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03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DF47EF-11A4-E6F4-C683-23FFD2588826}"/>
                </a:ext>
              </a:extLst>
            </p:cNvPr>
            <p:cNvSpPr txBox="1"/>
            <p:nvPr/>
          </p:nvSpPr>
          <p:spPr>
            <a:xfrm>
              <a:off x="4764066" y="5749979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遇到的问题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19A8C-B033-160B-E146-0BAEB0C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08" y="802567"/>
            <a:ext cx="2862933" cy="84548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  <a:endParaRPr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0427-DD69-D05A-A37D-A65400A3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851" y="1648049"/>
            <a:ext cx="10062455" cy="740943"/>
          </a:xfrm>
        </p:spPr>
        <p:txBody>
          <a:bodyPr>
            <a:normAutofit fontScale="92500" lnSpcReduction="10000"/>
          </a:bodyPr>
          <a:lstStyle/>
          <a:p>
            <a:pPr indent="457200"/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DirectX11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实现一个类我的世界游戏，实现地形场景生成，</a:t>
            </a:r>
            <a:r>
              <a:rPr lang="zh-CN" altLang="en-US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人物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控制，昼夜更替</a:t>
            </a:r>
            <a:r>
              <a:rPr lang="zh-CN" altLang="en-US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，游戏特效，放置与破坏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zh-CN" altLang="zh-CN" sz="1900" dirty="0">
              <a:effectLst/>
              <a:latin typeface="Noto Sans Mono CJK HK"/>
              <a:ea typeface="Noto Sans Mono CJK HK"/>
              <a:cs typeface="Noto Sans Mono CJK HK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35F5BD-12F7-3DA7-EB60-1F9936A9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4" y="2229093"/>
            <a:ext cx="10144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81" y="905163"/>
            <a:ext cx="2631413" cy="69923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61" y="1582631"/>
            <a:ext cx="4030038" cy="1835783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以区块为单位生成地形，不同的高度生成不同的方块，区块地形由柏林噪声决定。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" y="2977845"/>
            <a:ext cx="3226165" cy="357483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9CC894C7-9288-0EFB-E261-116C45D8DB88}"/>
              </a:ext>
            </a:extLst>
          </p:cNvPr>
          <p:cNvSpPr txBox="1">
            <a:spLocks/>
          </p:cNvSpPr>
          <p:nvPr/>
        </p:nvSpPr>
        <p:spPr>
          <a:xfrm>
            <a:off x="5015365" y="905163"/>
            <a:ext cx="2972935" cy="684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30D61D7-B22B-0B82-C604-D132A1CFB7B5}"/>
              </a:ext>
            </a:extLst>
          </p:cNvPr>
          <p:cNvSpPr txBox="1">
            <a:spLocks/>
          </p:cNvSpPr>
          <p:nvPr/>
        </p:nvSpPr>
        <p:spPr>
          <a:xfrm>
            <a:off x="5009015" y="1431129"/>
            <a:ext cx="6846435" cy="684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D65D1A3-006B-ECC1-97F2-37445639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92" y="3454683"/>
            <a:ext cx="5757987" cy="3135012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1AF7831-0163-33C8-C912-6222D95392FA}"/>
              </a:ext>
            </a:extLst>
          </p:cNvPr>
          <p:cNvSpPr txBox="1">
            <a:spLocks/>
          </p:cNvSpPr>
          <p:nvPr/>
        </p:nvSpPr>
        <p:spPr>
          <a:xfrm>
            <a:off x="5015364" y="2115293"/>
            <a:ext cx="6840085" cy="1072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431" y="4220738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944431" y="1768292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天空盒的昼夜更替可选择随时间更换天空盒，或为天空盒乘上衰减系数，系数由一到零间变化，使天空盒有原色变到暗淡，这里选择后者。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3922" y="1126348"/>
            <a:ext cx="4514012" cy="2535170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9751" y="3936525"/>
            <a:ext cx="4514012" cy="25382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2427979-0F10-870E-BEDA-EB78351B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9" y="1004928"/>
            <a:ext cx="4001098" cy="64379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实体模型导入及控制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49EAA2B-8C43-E757-7FD0-338FB9897F16}"/>
              </a:ext>
            </a:extLst>
          </p:cNvPr>
          <p:cNvSpPr txBox="1">
            <a:spLocks/>
          </p:cNvSpPr>
          <p:nvPr/>
        </p:nvSpPr>
        <p:spPr>
          <a:xfrm>
            <a:off x="1084019" y="1824481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279849C-D713-C227-47DD-A41F6D52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19" y="2653774"/>
            <a:ext cx="4441851" cy="972714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01D1F94-7EBC-1BE3-BA7A-855FE65D7EAD}"/>
              </a:ext>
            </a:extLst>
          </p:cNvPr>
          <p:cNvSpPr txBox="1">
            <a:spLocks/>
          </p:cNvSpPr>
          <p:nvPr/>
        </p:nvSpPr>
        <p:spPr>
          <a:xfrm>
            <a:off x="1084019" y="3885182"/>
            <a:ext cx="3126167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83B3288-921A-599B-CC75-DF115A314943}"/>
              </a:ext>
            </a:extLst>
          </p:cNvPr>
          <p:cNvSpPr txBox="1">
            <a:spLocks/>
          </p:cNvSpPr>
          <p:nvPr/>
        </p:nvSpPr>
        <p:spPr>
          <a:xfrm>
            <a:off x="1084020" y="5029974"/>
            <a:ext cx="4441850" cy="90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5054801" cy="356423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font">
      <a:majorFont>
        <a:latin typeface="Century Gothic"/>
        <a:ea typeface="等线 Light"/>
        <a:cs typeface=""/>
      </a:majorFont>
      <a:minorFont>
        <a:latin typeface="Century Gothic"/>
        <a:ea typeface="等线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515</TotalTime>
  <Words>943</Words>
  <Application>Microsoft Office PowerPoint</Application>
  <PresentationFormat>宽屏</PresentationFormat>
  <Paragraphs>72</Paragraphs>
  <Slides>19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Noto Sans Mono CJK HK</vt:lpstr>
      <vt:lpstr>等线</vt:lpstr>
      <vt:lpstr>等线 Light</vt:lpstr>
      <vt:lpstr>Arial</vt:lpstr>
      <vt:lpstr>Century Gothic</vt:lpstr>
      <vt:lpstr>画廊</vt:lpstr>
      <vt:lpstr>Minecraft </vt:lpstr>
      <vt:lpstr>PowerPoint 演示文稿</vt:lpstr>
      <vt:lpstr>项目概述</vt:lpstr>
      <vt:lpstr>项目概述</vt:lpstr>
      <vt:lpstr>项目实现</vt:lpstr>
      <vt:lpstr>地形的生成</vt:lpstr>
      <vt:lpstr>昼夜更替</vt:lpstr>
      <vt:lpstr>实体模型导入及控制</vt:lpstr>
      <vt:lpstr>添加敌人</vt:lpstr>
      <vt:lpstr>游戏特效</vt:lpstr>
      <vt:lpstr>放置与破坏方块</vt:lpstr>
      <vt:lpstr>遇到的问题</vt:lpstr>
      <vt:lpstr>PowerPoint 演示文稿</vt:lpstr>
      <vt:lpstr>项目亮点</vt:lpstr>
      <vt:lpstr>项目亮点</vt:lpstr>
      <vt:lpstr>PowerPoint 演示文稿</vt:lpstr>
      <vt:lpstr>不足之处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28</cp:revision>
  <dcterms:created xsi:type="dcterms:W3CDTF">2024-04-25T14:55:30Z</dcterms:created>
  <dcterms:modified xsi:type="dcterms:W3CDTF">2024-04-27T10:21:08Z</dcterms:modified>
</cp:coreProperties>
</file>